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Poppins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Poppins SemiBold"/>
      <p:regular r:id="rId56"/>
      <p:bold r:id="rId57"/>
      <p:italic r:id="rId58"/>
      <p:boldItalic r:id="rId59"/>
    </p:embeddedFont>
    <p:embeddedFont>
      <p:font typeface="Poppins ExtraBold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i4N/W/sfZ9tqHuUGyUuTW7KLWo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808C91-4A6E-4310-BDF0-7786A20834B5}">
  <a:tblStyle styleId="{EE808C91-4A6E-4310-BDF0-7786A20834B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fill>
          <a:solidFill>
            <a:srgbClr val="CDD8FB"/>
          </a:solidFill>
        </a:fill>
      </a:tcStyle>
    </a:band1H>
    <a:band2H>
      <a:tcTxStyle/>
    </a:band2H>
    <a:band1V>
      <a:tcTxStyle/>
      <a:tcStyle>
        <a:fill>
          <a:solidFill>
            <a:srgbClr val="CDD8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-regular.fntdata"/><Relationship Id="rId47" Type="http://schemas.openxmlformats.org/officeDocument/2006/relationships/slide" Target="slides/slide40.xml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customschemas.google.com/relationships/presentationmetadata" Target="metadata"/><Relationship Id="rId61" Type="http://schemas.openxmlformats.org/officeDocument/2006/relationships/font" Target="fonts/PoppinsExtra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ExtraBol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4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6.xml"/><Relationship Id="rId57" Type="http://schemas.openxmlformats.org/officeDocument/2006/relationships/font" Target="fonts/PoppinsSemiBold-bold.fntdata"/><Relationship Id="rId12" Type="http://schemas.openxmlformats.org/officeDocument/2006/relationships/slide" Target="slides/slide5.xml"/><Relationship Id="rId56" Type="http://schemas.openxmlformats.org/officeDocument/2006/relationships/font" Target="fonts/PoppinsSemiBold-regular.fntdata"/><Relationship Id="rId15" Type="http://schemas.openxmlformats.org/officeDocument/2006/relationships/slide" Target="slides/slide8.xml"/><Relationship Id="rId59" Type="http://schemas.openxmlformats.org/officeDocument/2006/relationships/font" Target="fonts/PoppinsSemiBold-boldItalic.fntdata"/><Relationship Id="rId14" Type="http://schemas.openxmlformats.org/officeDocument/2006/relationships/slide" Target="slides/slide7.xml"/><Relationship Id="rId58" Type="http://schemas.openxmlformats.org/officeDocument/2006/relationships/font" Target="fonts/Poppins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5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5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5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6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6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6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6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6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6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6.png"/><Relationship Id="rId5" Type="http://schemas.openxmlformats.org/officeDocument/2006/relationships/image" Target="../media/image45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1.jpg"/><Relationship Id="rId5" Type="http://schemas.openxmlformats.org/officeDocument/2006/relationships/image" Target="../media/image20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40.png"/><Relationship Id="rId5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36.jpg"/><Relationship Id="rId5" Type="http://schemas.openxmlformats.org/officeDocument/2006/relationships/image" Target="../media/image42.jpg"/><Relationship Id="rId6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36.jpg"/><Relationship Id="rId5" Type="http://schemas.openxmlformats.org/officeDocument/2006/relationships/image" Target="../media/image42.jpg"/><Relationship Id="rId6" Type="http://schemas.openxmlformats.org/officeDocument/2006/relationships/image" Target="../media/image4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Relationship Id="rId4" Type="http://schemas.openxmlformats.org/officeDocument/2006/relationships/image" Target="../media/image44.gif"/><Relationship Id="rId5" Type="http://schemas.openxmlformats.org/officeDocument/2006/relationships/image" Target="../media/image4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Relationship Id="rId4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jpg"/><Relationship Id="rId4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Relationship Id="rId4" Type="http://schemas.openxmlformats.org/officeDocument/2006/relationships/image" Target="../media/image56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jpg"/><Relationship Id="rId4" Type="http://schemas.openxmlformats.org/officeDocument/2006/relationships/hyperlink" Target="https://colab.research.google.com/drive/1O4pLWACHsUDS7TyLd-0YKeNcR-645AN0#scrollTo=zNgn7XLtTQLQ" TargetMode="External"/><Relationship Id="rId5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jpg"/><Relationship Id="rId4" Type="http://schemas.openxmlformats.org/officeDocument/2006/relationships/image" Target="../media/image61.png"/><Relationship Id="rId5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/>
          <p:nvPr>
            <p:ph type="ctrTitle"/>
          </p:nvPr>
        </p:nvSpPr>
        <p:spPr>
          <a:xfrm>
            <a:off x="225083" y="2848707"/>
            <a:ext cx="48183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3"/>
              <a:buFont typeface="Poppins ExtraBold"/>
              <a:buNone/>
            </a:pPr>
            <a:r>
              <a:rPr lang="en-US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Fundamental Data Visualization with Python</a:t>
            </a:r>
            <a:endParaRPr sz="2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6" name="Google Shape;136;p1"/>
          <p:cNvSpPr txBox="1"/>
          <p:nvPr>
            <p:ph idx="1" type="subTitle"/>
          </p:nvPr>
        </p:nvSpPr>
        <p:spPr>
          <a:xfrm>
            <a:off x="225083" y="4035017"/>
            <a:ext cx="4818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Prepared By Ronny Fahrudin</a:t>
            </a:r>
            <a:endParaRPr/>
          </a:p>
        </p:txBody>
      </p:sp>
      <p:cxnSp>
        <p:nvCxnSpPr>
          <p:cNvPr id="137" name="Google Shape;137;p1"/>
          <p:cNvCxnSpPr/>
          <p:nvPr/>
        </p:nvCxnSpPr>
        <p:spPr>
          <a:xfrm>
            <a:off x="294225" y="3933900"/>
            <a:ext cx="3933900" cy="0"/>
          </a:xfrm>
          <a:prstGeom prst="straightConnector1">
            <a:avLst/>
          </a:prstGeom>
          <a:noFill/>
          <a:ln cap="flat" cmpd="sng" w="38100">
            <a:solidFill>
              <a:srgbClr val="C3F73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idx="1" type="body"/>
          </p:nvPr>
        </p:nvSpPr>
        <p:spPr>
          <a:xfrm>
            <a:off x="2014773" y="181050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Exploratif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197" name="Google Shape;197;p10"/>
          <p:cNvSpPr txBox="1"/>
          <p:nvPr>
            <p:ph idx="1" type="body"/>
          </p:nvPr>
        </p:nvSpPr>
        <p:spPr>
          <a:xfrm>
            <a:off x="551486" y="848911"/>
            <a:ext cx="3163272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Cenderung menampilkan banyak data.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ditinjau dari sisi analyst. Bukan dari sisi audience secara umum. Melainkan yang paham data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Cenderung kompleks dan tidak bisa dipahami audience umum.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Menonjolkan kekuatan analisis, hubungan sebab akibat perubahan data, dan proses lain.</a:t>
            </a:r>
            <a:endParaRPr/>
          </a:p>
          <a:p>
            <a:pPr indent="-247650" lvl="0" marL="34290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8" name="Google Shape;1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4758" y="919950"/>
            <a:ext cx="5155985" cy="305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idx="1" type="body"/>
          </p:nvPr>
        </p:nvSpPr>
        <p:spPr>
          <a:xfrm>
            <a:off x="2014773" y="181050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Naratif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04" name="Google Shape;204;p11"/>
          <p:cNvSpPr txBox="1"/>
          <p:nvPr>
            <p:ph idx="1" type="body"/>
          </p:nvPr>
        </p:nvSpPr>
        <p:spPr>
          <a:xfrm>
            <a:off x="610239" y="1024349"/>
            <a:ext cx="3163272" cy="36764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Sering digunakan untuk presentasi.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Biasanya statis, dan berisi ringkasan.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Tujuan utama adalah menjelaskan hasil akhir atau kesimpulan dari analis.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Mudah dipahami audience. Karena naratif ini berpacu pada agar audience bisa mudah memahami.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1" y="759854"/>
            <a:ext cx="3477296" cy="218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9486" y="3129566"/>
            <a:ext cx="3423553" cy="183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idx="1" type="body"/>
          </p:nvPr>
        </p:nvSpPr>
        <p:spPr>
          <a:xfrm>
            <a:off x="2014773" y="181050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Apa maknanya?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055" y="1704001"/>
            <a:ext cx="3007892" cy="2066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2"/>
          <p:cNvSpPr txBox="1"/>
          <p:nvPr>
            <p:ph idx="1" type="body"/>
          </p:nvPr>
        </p:nvSpPr>
        <p:spPr>
          <a:xfrm>
            <a:off x="152132" y="3595257"/>
            <a:ext cx="2030838" cy="530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Slope graph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856" y="1539025"/>
            <a:ext cx="2619211" cy="19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/>
          <p:nvPr/>
        </p:nvSpPr>
        <p:spPr>
          <a:xfrm>
            <a:off x="2932831" y="1189359"/>
            <a:ext cx="203544" cy="329564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7677" y="1539025"/>
            <a:ext cx="1835242" cy="23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>
            <a:off x="6529586" y="1189359"/>
            <a:ext cx="203544" cy="320233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3962132" y="3688791"/>
            <a:ext cx="2030838" cy="530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Bar Chart</a:t>
            </a:r>
            <a:endParaRPr/>
          </a:p>
        </p:txBody>
      </p:sp>
      <p:sp>
        <p:nvSpPr>
          <p:cNvPr id="219" name="Google Shape;219;p12"/>
          <p:cNvSpPr txBox="1"/>
          <p:nvPr/>
        </p:nvSpPr>
        <p:spPr>
          <a:xfrm>
            <a:off x="6789879" y="3688791"/>
            <a:ext cx="2030838" cy="530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Teks &amp; warna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7297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Jenis Grafik dan Penggunaannya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>
            <p:ph idx="1" type="body"/>
          </p:nvPr>
        </p:nvSpPr>
        <p:spPr>
          <a:xfrm>
            <a:off x="2014773" y="181050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Proses Visualisasi data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31" name="Google Shape;231;p14"/>
          <p:cNvSpPr txBox="1"/>
          <p:nvPr>
            <p:ph idx="1" type="body"/>
          </p:nvPr>
        </p:nvSpPr>
        <p:spPr>
          <a:xfrm>
            <a:off x="341785" y="1280160"/>
            <a:ext cx="4487602" cy="3240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82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i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Tanyakan pada diri kita, pesan/hal apa yang paling ingin kita sampaikan kepada audiens.</a:t>
            </a:r>
            <a:endParaRPr/>
          </a:p>
          <a:p>
            <a:pPr indent="-342900" lvl="0" marL="482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i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 apa orang lain perlu mengetahui hal yang kamu sampaikan tadi.</a:t>
            </a:r>
            <a:endParaRPr/>
          </a:p>
          <a:p>
            <a:pPr indent="-342900" lvl="0" marL="482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i="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agaimana caranya agar masalah yang kamu sampaikan tadi bisa teratasi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464" y="726577"/>
            <a:ext cx="3685471" cy="423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idx="1" type="body"/>
          </p:nvPr>
        </p:nvSpPr>
        <p:spPr>
          <a:xfrm>
            <a:off x="-200107" y="2113949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Jenis Grafik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base on Purpose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descr="Jenis-Jenis Visualisasi Data dan Tujuannya | Hendra" id="238" name="Google Shape;23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347" y="48732"/>
            <a:ext cx="5382435" cy="504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>
            <p:ph idx="1" type="body"/>
          </p:nvPr>
        </p:nvSpPr>
        <p:spPr>
          <a:xfrm>
            <a:off x="1858985" y="102269"/>
            <a:ext cx="5530721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1082209" y="917296"/>
            <a:ext cx="799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Merupakan visualisasi yang ditujukan untuk membandingkan antar variable.</a:t>
            </a:r>
            <a:endParaRPr/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28" y="1880935"/>
            <a:ext cx="2705575" cy="265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9161" y="2137288"/>
            <a:ext cx="2825677" cy="2277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angling Spider Charts: How and when to use them - Sweetspot" id="247" name="Google Shape;24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0530" y="1884237"/>
            <a:ext cx="2656355" cy="264883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/>
          <p:nvPr/>
        </p:nvSpPr>
        <p:spPr>
          <a:xfrm>
            <a:off x="2954651" y="1547886"/>
            <a:ext cx="123332" cy="331822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6189350" y="1547885"/>
            <a:ext cx="123332" cy="331822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610" y="2296641"/>
            <a:ext cx="3234783" cy="249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/>
          <p:nvPr/>
        </p:nvSpPr>
        <p:spPr>
          <a:xfrm>
            <a:off x="572610" y="1284110"/>
            <a:ext cx="7998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Merupakan visualisasi yang ditujukan untuk melihat persebaran suatu variable atau antar suatu variabel.</a:t>
            </a:r>
            <a:endParaRPr/>
          </a:p>
        </p:txBody>
      </p:sp>
      <p:pic>
        <p:nvPicPr>
          <p:cNvPr descr="R Quantile-Quantile (QQ) Plot - Base Graph - Learn By Example" id="256" name="Google Shape;25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6805" y="1917600"/>
            <a:ext cx="3234783" cy="31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2014773" y="181050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Distribution</a:t>
            </a:r>
            <a:endParaRPr b="1" sz="2400">
              <a:solidFill>
                <a:srgbClr val="159AB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idx="1" type="body"/>
          </p:nvPr>
        </p:nvSpPr>
        <p:spPr>
          <a:xfrm>
            <a:off x="-200107" y="2113949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Jenis Grafik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base on Purpose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descr="View Image" id="263" name="Google Shape;26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8141" y="-317875"/>
            <a:ext cx="5135131" cy="2344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Calculate Correlation Coefficient- Cuemath" id="264" name="Google Shape;26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9271" y="-167132"/>
            <a:ext cx="3940148" cy="529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8205" y="2402289"/>
            <a:ext cx="4895002" cy="275343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8"/>
          <p:cNvSpPr txBox="1"/>
          <p:nvPr/>
        </p:nvSpPr>
        <p:spPr>
          <a:xfrm>
            <a:off x="1001815" y="5081725"/>
            <a:ext cx="27039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 reading</a:t>
            </a:r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4991629" y="1943547"/>
            <a:ext cx="3305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Normality and skew reading</a:t>
            </a:r>
            <a:endParaRPr/>
          </a:p>
        </p:txBody>
      </p:sp>
      <p:sp>
        <p:nvSpPr>
          <p:cNvPr id="268" name="Google Shape;268;p18"/>
          <p:cNvSpPr txBox="1"/>
          <p:nvPr/>
        </p:nvSpPr>
        <p:spPr>
          <a:xfrm>
            <a:off x="5921055" y="5092043"/>
            <a:ext cx="1924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Boxplot Reading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>
            <p:ph idx="1" type="body"/>
          </p:nvPr>
        </p:nvSpPr>
        <p:spPr>
          <a:xfrm>
            <a:off x="2943616" y="114131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</a:rPr>
              <a:t>Relationship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845763" y="1053392"/>
            <a:ext cx="7998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Merupakan visualisasi yang ditujukan untuk melihat hubungan 2 variable atau lebih dari 2 variabel.</a:t>
            </a:r>
            <a:endParaRPr/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507" y="1896812"/>
            <a:ext cx="3749383" cy="290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3870" y="1896811"/>
            <a:ext cx="3557733" cy="28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32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Objective Learning</a:t>
            </a:r>
            <a:endParaRPr b="1" sz="3200">
              <a:solidFill>
                <a:srgbClr val="159AB1"/>
              </a:solidFill>
            </a:endParaRPr>
          </a:p>
        </p:txBody>
      </p:sp>
      <p:graphicFrame>
        <p:nvGraphicFramePr>
          <p:cNvPr id="143" name="Google Shape;143;p2"/>
          <p:cNvGraphicFramePr/>
          <p:nvPr/>
        </p:nvGraphicFramePr>
        <p:xfrm>
          <a:off x="1751409" y="1644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{EE808C91-4A6E-4310-BDF0-7786A20834B5}</a:tableStyleId>
              </a:tblPr>
              <a:tblGrid>
                <a:gridCol w="640850"/>
                <a:gridCol w="50003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Objectif Learning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apa dan mengapa visualisasi perlu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tujuan-tujuan visualisasi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Jenis-jenis grafik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simple visualisasi dalam python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>
            <p:ph idx="1" type="body"/>
          </p:nvPr>
        </p:nvSpPr>
        <p:spPr>
          <a:xfrm>
            <a:off x="2891459" y="396045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Composition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860821" y="1146968"/>
            <a:ext cx="7998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Merupakan visualisasi yang ditujukan untuk melihat komposisi dari suatu variable-variable  </a:t>
            </a:r>
            <a:endParaRPr/>
          </a:p>
        </p:txBody>
      </p:sp>
      <p:pic>
        <p:nvPicPr>
          <p:cNvPr id="283" name="Google Shape;2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50" y="2164537"/>
            <a:ext cx="2380921" cy="253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0187" y="2164537"/>
            <a:ext cx="2900167" cy="241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322" y="2224405"/>
            <a:ext cx="3329233" cy="2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 txBox="1"/>
          <p:nvPr>
            <p:ph idx="1" type="body"/>
          </p:nvPr>
        </p:nvSpPr>
        <p:spPr>
          <a:xfrm>
            <a:off x="3788851" y="2283527"/>
            <a:ext cx="3881475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Bedah Grafik</a:t>
            </a:r>
            <a:endParaRPr b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1" name="Google Shape;2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idx="1" type="body"/>
          </p:nvPr>
        </p:nvSpPr>
        <p:spPr>
          <a:xfrm>
            <a:off x="2815146" y="65995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Karakter Visual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5183" y="1286044"/>
            <a:ext cx="6468231" cy="334641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2"/>
          <p:cNvSpPr txBox="1"/>
          <p:nvPr/>
        </p:nvSpPr>
        <p:spPr>
          <a:xfrm>
            <a:off x="634110" y="720254"/>
            <a:ext cx="799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 yang pertama kali anda Lihat?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idx="1" type="body"/>
          </p:nvPr>
        </p:nvSpPr>
        <p:spPr>
          <a:xfrm>
            <a:off x="2815146" y="65995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Karakter Visual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34110" y="720254"/>
            <a:ext cx="799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 yang pertama kali anda Lihat?</a:t>
            </a:r>
            <a:endParaRPr/>
          </a:p>
        </p:txBody>
      </p:sp>
      <p:pic>
        <p:nvPicPr>
          <p:cNvPr descr="Chart, line chart&#10;&#10;Description automatically generated" id="305" name="Google Shape;3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677" y="1286045"/>
            <a:ext cx="6817853" cy="353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>
            <p:ph idx="1" type="body"/>
          </p:nvPr>
        </p:nvSpPr>
        <p:spPr>
          <a:xfrm>
            <a:off x="2815145" y="65995"/>
            <a:ext cx="3993733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Bedah Grafik Part 1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634110" y="720254"/>
            <a:ext cx="79987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Yang mana visualisasi yang mudah dipahami?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Yang mana yang perlu diperbaiki?</a:t>
            </a: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 b="0" l="6917" r="20979" t="0"/>
          <a:stretch/>
        </p:blipFill>
        <p:spPr>
          <a:xfrm>
            <a:off x="884172" y="2048917"/>
            <a:ext cx="2607173" cy="250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 rotWithShape="1">
          <a:blip r:embed="rId5">
            <a:alphaModFix/>
          </a:blip>
          <a:srcRect b="0" l="7991" r="24713" t="0"/>
          <a:stretch/>
        </p:blipFill>
        <p:spPr>
          <a:xfrm>
            <a:off x="4957408" y="1948556"/>
            <a:ext cx="2728085" cy="270258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/>
          <p:nvPr/>
        </p:nvSpPr>
        <p:spPr>
          <a:xfrm>
            <a:off x="3234407" y="2221765"/>
            <a:ext cx="657461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7444930" y="2102112"/>
            <a:ext cx="657461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2815146" y="65995"/>
            <a:ext cx="338161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Bedah Grafik Part 2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634109" y="668655"/>
            <a:ext cx="799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 yang lebih baik?</a:t>
            </a:r>
            <a:endParaRPr/>
          </a:p>
        </p:txBody>
      </p:sp>
      <p:pic>
        <p:nvPicPr>
          <p:cNvPr id="322" name="Google Shape;322;p25"/>
          <p:cNvPicPr preferRelativeResize="0"/>
          <p:nvPr/>
        </p:nvPicPr>
        <p:blipFill rotWithShape="1">
          <a:blip r:embed="rId4">
            <a:alphaModFix/>
          </a:blip>
          <a:srcRect b="0" l="19696" r="18479" t="32113"/>
          <a:stretch/>
        </p:blipFill>
        <p:spPr>
          <a:xfrm>
            <a:off x="1160133" y="1734634"/>
            <a:ext cx="3026458" cy="139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5">
            <a:alphaModFix/>
          </a:blip>
          <a:srcRect b="-1" l="17727" r="17325" t="43206"/>
          <a:stretch/>
        </p:blipFill>
        <p:spPr>
          <a:xfrm>
            <a:off x="3582029" y="4330175"/>
            <a:ext cx="2115967" cy="7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6">
            <a:alphaModFix/>
          </a:blip>
          <a:srcRect b="0" l="18232" r="17301" t="43750"/>
          <a:stretch/>
        </p:blipFill>
        <p:spPr>
          <a:xfrm>
            <a:off x="4942362" y="1828796"/>
            <a:ext cx="3663329" cy="134380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>
            <a:off x="4571999" y="1209125"/>
            <a:ext cx="98242" cy="209329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/>
          <p:nvPr/>
        </p:nvSpPr>
        <p:spPr>
          <a:xfrm rot="5400000">
            <a:off x="4592795" y="1214882"/>
            <a:ext cx="81409" cy="4281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895687" y="1396139"/>
            <a:ext cx="3555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correlation plot</a:t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4836445" y="1472992"/>
            <a:ext cx="3663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2740334" y="3750341"/>
            <a:ext cx="3663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Dotplot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idx="1" type="body"/>
          </p:nvPr>
        </p:nvSpPr>
        <p:spPr>
          <a:xfrm>
            <a:off x="2815146" y="65995"/>
            <a:ext cx="338161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Bedah Grafik Part 2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634110" y="720254"/>
            <a:ext cx="7998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 yang pertama kali anda Lihat?</a:t>
            </a:r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759" y="1602048"/>
            <a:ext cx="3862544" cy="162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509" y="3738390"/>
            <a:ext cx="3257982" cy="136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6269" y="1482226"/>
            <a:ext cx="4020704" cy="1690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/>
          <p:nvPr/>
        </p:nvSpPr>
        <p:spPr>
          <a:xfrm>
            <a:off x="4571999" y="1209125"/>
            <a:ext cx="98242" cy="209329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/>
          <p:nvPr/>
        </p:nvSpPr>
        <p:spPr>
          <a:xfrm rot="5400000">
            <a:off x="4592795" y="1214882"/>
            <a:ext cx="81409" cy="428105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idx="1" type="body"/>
          </p:nvPr>
        </p:nvSpPr>
        <p:spPr>
          <a:xfrm>
            <a:off x="1601321" y="141565"/>
            <a:ext cx="6064358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Tabel mana yang mudah dipahami?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descr="Table&#10;&#10;Description automatically generated" id="346" name="Google Shape;3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3679" y="780253"/>
            <a:ext cx="5745973" cy="1967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47" name="Google Shape;34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8085" y="2907014"/>
            <a:ext cx="5957594" cy="20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Visualisasi di Python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28"/>
          <p:cNvSpPr txBox="1"/>
          <p:nvPr>
            <p:ph idx="1" type="body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Why?</a:t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idx="1" type="body"/>
          </p:nvPr>
        </p:nvSpPr>
        <p:spPr>
          <a:xfrm>
            <a:off x="1639874" y="126451"/>
            <a:ext cx="4921415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Visualisasi dengan Matplotlib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671895" y="1219018"/>
            <a:ext cx="421845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adalah library yang comprehensive untuk membuat statis, animasi, and interactive visualizations dalam Python.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membuat hal-hal menjadi mudah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ini dikatakan sebagai basic visualisasi di Python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0721" y="1464406"/>
            <a:ext cx="4218452" cy="221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b="1" lang="en-US" sz="28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Outlines</a:t>
            </a:r>
            <a:endParaRPr b="1" sz="2800">
              <a:solidFill>
                <a:srgbClr val="159AB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b="1" sz="2800">
              <a:solidFill>
                <a:srgbClr val="159AB1"/>
              </a:solidFill>
            </a:endParaRPr>
          </a:p>
        </p:txBody>
      </p:sp>
      <p:graphicFrame>
        <p:nvGraphicFramePr>
          <p:cNvPr id="149" name="Google Shape;149;p3"/>
          <p:cNvGraphicFramePr/>
          <p:nvPr/>
        </p:nvGraphicFramePr>
        <p:xfrm>
          <a:off x="1538286" y="13255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{EE808C91-4A6E-4310-BDF0-7786A20834B5}</a:tableStyleId>
              </a:tblPr>
              <a:tblGrid>
                <a:gridCol w="378000"/>
                <a:gridCol w="4705975"/>
                <a:gridCol w="1193000"/>
              </a:tblGrid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Objective Learning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page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Apa itu Visualisasi data?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Kenapa Perlu Visualisasi data?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Exploratif vs Naratif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Jenis Grafik dan Penggunaanya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Bedah grafik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Visualisasi dengan Python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1639874" y="126451"/>
            <a:ext cx="4921415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Visualisasi dengan Seaborn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665121" y="1694587"/>
            <a:ext cx="379850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visualisasi data Python berdasarkan matplotlib. Ini menyediakan antarmuka tingkat tinggi untuk menggambar grafik statistik yang menarik dan informatif.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979" y="1314026"/>
            <a:ext cx="4098619" cy="230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 txBox="1"/>
          <p:nvPr>
            <p:ph idx="1" type="body"/>
          </p:nvPr>
        </p:nvSpPr>
        <p:spPr>
          <a:xfrm>
            <a:off x="2815146" y="65995"/>
            <a:ext cx="305845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Perbedaan Matplotlib dan Seaborn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74" name="Google Shape;37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460" y="1317767"/>
            <a:ext cx="7498080" cy="366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1639874" y="126451"/>
            <a:ext cx="4921415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Perangkat Matplotlib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descr="Matplotlib Tutorial : Learn by Examples" id="380" name="Google Shape;3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674" y="1165270"/>
            <a:ext cx="3374907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age Guide — Matplotlib 3.4.0 documentation" id="381" name="Google Shape;3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4344" y="817648"/>
            <a:ext cx="402336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idx="1" type="body"/>
          </p:nvPr>
        </p:nvSpPr>
        <p:spPr>
          <a:xfrm>
            <a:off x="2666133" y="269195"/>
            <a:ext cx="454069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</a:rPr>
              <a:t>Visualisasi dengan Folium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312908" y="1279088"/>
            <a:ext cx="498383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 adalah perpustakaan visualisasi data yang kuat dengan Python yang dibangun terutama untuk membantu orang memvisualisasikan data geospasial. Dengan Folium, seseorang dapat membuat peta lokasi mana pun di dunia.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 sebenarnya adalah pembungkus python untuk leaflet.js yang merupakan pustaka javascript untuk merencanakan peta interaktif.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ping Data with Folium — Code Toolkit Fall 2018 documentation" id="388" name="Google Shape;3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587" y="987861"/>
            <a:ext cx="24384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idx="1" type="body"/>
          </p:nvPr>
        </p:nvSpPr>
        <p:spPr>
          <a:xfrm>
            <a:off x="2645813" y="154934"/>
            <a:ext cx="454069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</a:rPr>
              <a:t>Visualisasi dengan Folium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701707" y="612734"/>
            <a:ext cx="7740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Folium </a:t>
            </a:r>
            <a:endParaRPr/>
          </a:p>
        </p:txBody>
      </p:sp>
      <p:pic>
        <p:nvPicPr>
          <p:cNvPr id="395" name="Google Shape;3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335" y="1122897"/>
            <a:ext cx="5953760" cy="380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idx="1" type="body"/>
          </p:nvPr>
        </p:nvSpPr>
        <p:spPr>
          <a:xfrm>
            <a:off x="2645813" y="154934"/>
            <a:ext cx="454069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</a:rPr>
              <a:t>Visualisasi dengan Folium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701707" y="612734"/>
            <a:ext cx="7740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Spesifik Peta wilayah Indonesia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166" y="1133764"/>
            <a:ext cx="6437214" cy="365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idx="1" type="body"/>
          </p:nvPr>
        </p:nvSpPr>
        <p:spPr>
          <a:xfrm>
            <a:off x="2645813" y="154934"/>
            <a:ext cx="4540694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</a:rPr>
              <a:t>Visualisasi dengan Folium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701707" y="612734"/>
            <a:ext cx="7740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visualisasi persebaran Covid Global</a:t>
            </a:r>
            <a:endParaRPr/>
          </a:p>
        </p:txBody>
      </p:sp>
      <p:pic>
        <p:nvPicPr>
          <p:cNvPr id="409" name="Google Shape;4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" y="982065"/>
            <a:ext cx="4395894" cy="145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5972" y="1943790"/>
            <a:ext cx="5201921" cy="311826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/>
          <p:nvPr/>
        </p:nvSpPr>
        <p:spPr>
          <a:xfrm rot="5558781">
            <a:off x="2413483" y="2251394"/>
            <a:ext cx="916695" cy="1517285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idx="1" type="body"/>
          </p:nvPr>
        </p:nvSpPr>
        <p:spPr>
          <a:xfrm>
            <a:off x="1604538" y="488569"/>
            <a:ext cx="6057921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Contoh Visualisasi di Google Colabs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417" name="Google Shape;417;p37"/>
          <p:cNvSpPr txBox="1"/>
          <p:nvPr/>
        </p:nvSpPr>
        <p:spPr>
          <a:xfrm>
            <a:off x="634108" y="3810411"/>
            <a:ext cx="79987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https://colab.research.google.com/drive/1O4pLWACHsUDS7TyLd-0YKeNcR-645AN0#scrollTo=zNgn7XLtTQLQ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18" name="Google Shape;4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9973" y="871424"/>
            <a:ext cx="3325707" cy="3325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Praktik ke DQLab Platform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Question and Answer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>
            <p:ph idx="1" type="body"/>
          </p:nvPr>
        </p:nvSpPr>
        <p:spPr>
          <a:xfrm>
            <a:off x="3985388" y="1905675"/>
            <a:ext cx="3167766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Apa itu visualisasi data?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4"/>
          <p:cNvSpPr txBox="1"/>
          <p:nvPr>
            <p:ph idx="1" type="body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Insert Text Here</a:t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50" y="1449563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idx="1" type="body"/>
          </p:nvPr>
        </p:nvSpPr>
        <p:spPr>
          <a:xfrm>
            <a:off x="5142450" y="776317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Quotes of the DAY</a:t>
            </a:r>
            <a:endParaRPr sz="3700">
              <a:solidFill>
                <a:srgbClr val="159AB1"/>
              </a:solidFill>
            </a:endParaRPr>
          </a:p>
        </p:txBody>
      </p:sp>
      <p:sp>
        <p:nvSpPr>
          <p:cNvPr id="436" name="Google Shape;436;p40"/>
          <p:cNvSpPr txBox="1"/>
          <p:nvPr>
            <p:ph idx="1" type="body"/>
          </p:nvPr>
        </p:nvSpPr>
        <p:spPr>
          <a:xfrm>
            <a:off x="5142450" y="2336799"/>
            <a:ext cx="3443100" cy="1791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MORE YOU LEARN, THE MORE YOU EARN.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8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(Warren Buffet)</a:t>
            </a:r>
            <a:endParaRPr sz="28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3000" y="96448"/>
            <a:ext cx="555750" cy="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599" y="1491118"/>
            <a:ext cx="4355254" cy="2440801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Definisi menurut KBBI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610238" y="1024350"/>
            <a:ext cx="79692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100">
                <a:solidFill>
                  <a:srgbClr val="36363B"/>
                </a:solidFill>
                <a:latin typeface="Calibri"/>
                <a:ea typeface="Calibri"/>
                <a:cs typeface="Calibri"/>
                <a:sym typeface="Calibri"/>
              </a:rPr>
              <a:t>Visualisasi: </a:t>
            </a:r>
            <a:endParaRPr/>
          </a:p>
          <a:p>
            <a:pPr indent="-342900" lvl="1" marL="8001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0" i="0"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pengungkapan suatu gagasan atau perasaan dengan menggunakan bentuk gambar, tulisan (kata dan angka), peta, grafik, dan sebagainya;</a:t>
            </a:r>
            <a:endParaRPr/>
          </a:p>
          <a:p>
            <a:pPr indent="-342900" lvl="1" marL="8001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0" i="0"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proses pengubahan konsep menjadi gambar untuk disajikan lewat televisi oleh produsen</a:t>
            </a:r>
            <a:endParaRPr sz="1100">
              <a:solidFill>
                <a:srgbClr val="36363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100">
                <a:solidFill>
                  <a:srgbClr val="36363B"/>
                </a:solidFill>
                <a:latin typeface="Calibri"/>
                <a:ea typeface="Calibri"/>
                <a:cs typeface="Calibri"/>
                <a:sym typeface="Calibri"/>
              </a:rPr>
              <a:t>Data:</a:t>
            </a:r>
            <a:endParaRPr/>
          </a:p>
          <a:p>
            <a:pPr indent="-342900" lvl="1" marL="8001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0" i="0"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keterangan yang benar dan nyata: </a:t>
            </a:r>
            <a:r>
              <a:rPr b="0" i="1" lang="en-US" sz="1100">
                <a:solidFill>
                  <a:srgbClr val="0A6CFF"/>
                </a:solidFill>
                <a:latin typeface="Calibri"/>
                <a:ea typeface="Calibri"/>
                <a:cs typeface="Calibri"/>
                <a:sym typeface="Calibri"/>
              </a:rPr>
              <a:t>pengumpulan -- untuk memperoleh keterangan tentang kehidupan petani</a:t>
            </a:r>
            <a:endParaRPr b="0" i="1" sz="1100">
              <a:solidFill>
                <a:srgbClr val="36363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0" i="0"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keterangan atau bahan nyata yang dapat dijadikan dasar kajian (analisis atau kesimpulan)</a:t>
            </a:r>
            <a:endParaRPr sz="1100">
              <a:solidFill>
                <a:srgbClr val="36363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r>
              <a:rPr lang="en-US" sz="1100">
                <a:solidFill>
                  <a:srgbClr val="36363B"/>
                </a:solidFill>
                <a:latin typeface="Calibri"/>
                <a:ea typeface="Calibri"/>
                <a:cs typeface="Calibri"/>
                <a:sym typeface="Calibri"/>
              </a:rPr>
              <a:t>Bisa kita ambil kesimpulan bahwa visualisasi adalah penyajian gambar, tulisan, peta, atau grafik dari hasil pengolahan data agar mudah dipahami oleh audience.</a:t>
            </a:r>
            <a:endParaRPr sz="1100">
              <a:solidFill>
                <a:srgbClr val="3636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Mari Kita Lihat visualisasi berikut!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9549" y="2096434"/>
            <a:ext cx="2327859" cy="174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865" y="1949133"/>
            <a:ext cx="1970468" cy="197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4758" y="1449072"/>
            <a:ext cx="4250958" cy="239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7297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Kenapa perlu visualisasi data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Why?</a:t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Mengapa Visualisasi penting?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183" name="Google Shape;183;p8"/>
          <p:cNvSpPr txBox="1"/>
          <p:nvPr>
            <p:ph idx="1" type="body"/>
          </p:nvPr>
        </p:nvSpPr>
        <p:spPr>
          <a:xfrm>
            <a:off x="610238" y="1024350"/>
            <a:ext cx="4824647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Memecahkan masalah, bukan sekedar tampil cantik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Fokus pada target dan audiens, bukan tools ataupun teknknya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Panduan dan alur, bukan asal menata gambar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Konsep dan kerangka berpikir, bukan Cuma kreatifitas visual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Data-data harus memiliki kesamaan konteks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47650" lvl="0" marL="34290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b="-1" l="34921" r="39670" t="2849"/>
          <a:stretch/>
        </p:blipFill>
        <p:spPr>
          <a:xfrm>
            <a:off x="6466041" y="473458"/>
            <a:ext cx="1647649" cy="419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Explorative vs Narative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9"/>
          <p:cNvSpPr txBox="1"/>
          <p:nvPr>
            <p:ph idx="1" type="body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Insert Text Here</a:t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Ronny Fahrudin</dc:creator>
</cp:coreProperties>
</file>